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5"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p:restoredTop sz="64341"/>
  </p:normalViewPr>
  <p:slideViewPr>
    <p:cSldViewPr snapToGrid="0">
      <p:cViewPr varScale="1">
        <p:scale>
          <a:sx n="84" d="100"/>
          <a:sy n="84"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24/08/2023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2nd time I am teaching this course.</a:t>
            </a:r>
          </a:p>
          <a:p>
            <a:r>
              <a:rPr lang="en-BE" dirty="0"/>
              <a:t>What this means is that there will be some problems since it’s the 2nd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252034"/>
            <a:ext cx="9144000" cy="1655762"/>
          </a:xfrm>
        </p:spPr>
        <p:txBody>
          <a:bodyPr>
            <a:normAutofit fontScale="77500" lnSpcReduction="20000"/>
          </a:bodyPr>
          <a:lstStyle/>
          <a:p>
            <a:pPr algn="l"/>
            <a:r>
              <a:rPr lang="en-BE"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dirty="0"/>
              <a:t>TA: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78730" y="997681"/>
            <a:ext cx="7315201" cy="492443"/>
          </a:xfrm>
          <a:prstGeom prst="rect">
            <a:avLst/>
          </a:prstGeom>
          <a:noFill/>
        </p:spPr>
        <p:txBody>
          <a:bodyPr wrap="square">
            <a:spAutoFit/>
          </a:bodyPr>
          <a:lstStyle/>
          <a:p>
            <a:r>
              <a:rPr lang="en-BE" sz="1300" dirty="0"/>
              <a:t>Qn.6: Please rank the following challenges that could have impeded effective teamwork.</a:t>
            </a:r>
          </a:p>
          <a:p>
            <a:r>
              <a:rPr lang="en-GB" sz="1300" b="0" i="0" dirty="0">
                <a:solidFill>
                  <a:srgbClr val="1F1F1F"/>
                </a:solidFill>
                <a:effectLst/>
                <a:latin typeface="Google Sans"/>
              </a:rPr>
              <a:t>Qn.7: If your ranking for "Others" in Qn.7 above was 4 or 5, kindly provide us what it represents.</a:t>
            </a:r>
            <a:r>
              <a:rPr lang="en-BE" sz="13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787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720690" y="3715903"/>
            <a:ext cx="3450655" cy="2488341"/>
            <a:chOff x="407749" y="940659"/>
            <a:chExt cx="3450655" cy="24883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243224"/>
              <a:chOff x="11048547" y="9054858"/>
              <a:chExt cx="3450655" cy="3231897"/>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8"/>
                <a:ext cx="3450655" cy="323189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261468"/>
              </a:xfrm>
              <a:prstGeom prst="rect">
                <a:avLst/>
              </a:prstGeom>
            </p:spPr>
            <p:txBody>
              <a:bodyPr wrap="square">
                <a:spAutoFit/>
              </a:bodyPr>
              <a:lstStyle/>
              <a:p>
                <a:pPr algn="just"/>
                <a:r>
                  <a:rPr lang="en-BE" sz="1200" dirty="0"/>
                  <a:t>[R2]. </a:t>
                </a:r>
                <a:r>
                  <a:rPr lang="en-GB" sz="1200" b="1" dirty="0">
                    <a:solidFill>
                      <a:srgbClr val="2000FF"/>
                    </a:solidFill>
                    <a:latin typeface="Google Sans"/>
                  </a:rPr>
                  <a:t>Others </a:t>
                </a:r>
                <a:r>
                  <a:rPr lang="en-BE" sz="1200" b="1" dirty="0">
                    <a:solidFill>
                      <a:srgbClr val="2000FF"/>
                    </a:solidFill>
                    <a:latin typeface="Google Sans"/>
                  </a:rPr>
                  <a:t>--</a:t>
                </a:r>
                <a:r>
                  <a:rPr lang="en-BE" sz="1200" dirty="0">
                    <a:solidFill>
                      <a:srgbClr val="2000FF"/>
                    </a:solidFill>
                  </a:rPr>
                  <a:t> </a:t>
                </a:r>
                <a:r>
                  <a:rPr lang="en-GB" sz="1200" b="0" i="0" dirty="0">
                    <a:solidFill>
                      <a:srgbClr val="2000FF"/>
                    </a:solidFill>
                    <a:effectLst/>
                  </a:rPr>
                  <a:t>People simply not doing work</a:t>
                </a:r>
                <a:r>
                  <a:rPr lang="en-GB" sz="1200" b="0" i="0" dirty="0">
                    <a:solidFill>
                      <a:srgbClr val="1F1F1F"/>
                    </a:solidFill>
                    <a:effectLst/>
                  </a:rPr>
                  <a:t>. We only had about half of our group contribute anything meaningful to the project. The half of the group that were participating had not authority to make the students participate and continue to remain difficult to work with for the even when they were </a:t>
                </a:r>
                <a:r>
                  <a:rPr lang="en-GB" sz="1200" b="1" i="0" dirty="0">
                    <a:solidFill>
                      <a:srgbClr val="1F1F1F"/>
                    </a:solidFill>
                    <a:effectLst/>
                  </a:rPr>
                  <a:t>mentioned by the professor in our group chat</a:t>
                </a:r>
                <a:r>
                  <a:rPr lang="en-GB" sz="1200" b="0" i="0" dirty="0">
                    <a:solidFill>
                      <a:srgbClr val="1F1F1F"/>
                    </a:solidFill>
                    <a:effectLst/>
                  </a:rPr>
                  <a:t>. </a:t>
                </a:r>
                <a:endParaRPr lang="en-BE" sz="12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519483" y="2709400"/>
              <a:ext cx="482062" cy="719600"/>
            </a:xfrm>
            <a:prstGeom prst="rect">
              <a:avLst/>
            </a:prstGeom>
          </p:spPr>
        </p:pic>
      </p:grpSp>
      <p:pic>
        <p:nvPicPr>
          <p:cNvPr id="3" name="Picture 2" descr="A questionnaire with text on it&#10;&#10;Description automatically generated">
            <a:extLst>
              <a:ext uri="{FF2B5EF4-FFF2-40B4-BE49-F238E27FC236}">
                <a16:creationId xmlns:a16="http://schemas.microsoft.com/office/drawing/2014/main" id="{DEB41E4C-BD9E-F643-5853-684B0E61D296}"/>
              </a:ext>
            </a:extLst>
          </p:cNvPr>
          <p:cNvPicPr>
            <a:picLocks noChangeAspect="1"/>
          </p:cNvPicPr>
          <p:nvPr/>
        </p:nvPicPr>
        <p:blipFill>
          <a:blip r:embed="rId7"/>
          <a:stretch>
            <a:fillRect/>
          </a:stretch>
        </p:blipFill>
        <p:spPr>
          <a:xfrm>
            <a:off x="7096406" y="837584"/>
            <a:ext cx="4374904" cy="5888583"/>
          </a:xfrm>
          <a:prstGeom prst="rect">
            <a:avLst/>
          </a:prstGeom>
        </p:spPr>
      </p:pic>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Evaluates</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Google C++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2713745" y="1178193"/>
            <a:ext cx="6494789" cy="5679807"/>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364434"/>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2</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nd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154;p5" descr="How Bad Code Threatens Your Project">
            <a:extLst>
              <a:ext uri="{FF2B5EF4-FFF2-40B4-BE49-F238E27FC236}">
                <a16:creationId xmlns:a16="http://schemas.microsoft.com/office/drawing/2014/main" id="{D21ADA79-01FD-5B08-F89A-3BCEDDB2E113}"/>
              </a:ext>
            </a:extLst>
          </p:cNvPr>
          <p:cNvPicPr preferRelativeResize="0"/>
          <p:nvPr/>
        </p:nvPicPr>
        <p:blipFill rotWithShape="1">
          <a:blip r:embed="rId3">
            <a:alphaModFix/>
          </a:blip>
          <a:srcRect l="53250"/>
          <a:stretch/>
        </p:blipFill>
        <p:spPr>
          <a:xfrm>
            <a:off x="203605" y="622412"/>
            <a:ext cx="3442978" cy="2319092"/>
          </a:xfrm>
          <a:prstGeom prst="rect">
            <a:avLst/>
          </a:prstGeom>
          <a:noFill/>
          <a:ln>
            <a:noFill/>
          </a:ln>
        </p:spPr>
      </p:pic>
      <p:grpSp>
        <p:nvGrpSpPr>
          <p:cNvPr id="13" name="Google Shape;155;p5">
            <a:extLst>
              <a:ext uri="{FF2B5EF4-FFF2-40B4-BE49-F238E27FC236}">
                <a16:creationId xmlns:a16="http://schemas.microsoft.com/office/drawing/2014/main" id="{3859DF6D-E14D-BA33-E9C8-092FDC84D13E}"/>
              </a:ext>
            </a:extLst>
          </p:cNvPr>
          <p:cNvGrpSpPr/>
          <p:nvPr/>
        </p:nvGrpSpPr>
        <p:grpSpPr>
          <a:xfrm>
            <a:off x="0" y="3224600"/>
            <a:ext cx="3775114" cy="2508614"/>
            <a:chOff x="5354534" y="-28143"/>
            <a:chExt cx="6202680" cy="6759355"/>
          </a:xfrm>
        </p:grpSpPr>
        <p:pic>
          <p:nvPicPr>
            <p:cNvPr id="14" name="Google Shape;156;p5" descr="How Bad Code Threatens Your Project">
              <a:extLst>
                <a:ext uri="{FF2B5EF4-FFF2-40B4-BE49-F238E27FC236}">
                  <a16:creationId xmlns:a16="http://schemas.microsoft.com/office/drawing/2014/main" id="{E12BA11D-C368-F52E-F55C-37A398B7E954}"/>
                </a:ext>
              </a:extLst>
            </p:cNvPr>
            <p:cNvPicPr preferRelativeResize="0"/>
            <p:nvPr/>
          </p:nvPicPr>
          <p:blipFill rotWithShape="1">
            <a:blip r:embed="rId3">
              <a:alphaModFix/>
            </a:blip>
            <a:srcRect r="49125"/>
            <a:stretch/>
          </p:blipFill>
          <p:spPr>
            <a:xfrm>
              <a:off x="5354534" y="1619462"/>
              <a:ext cx="6202680" cy="5111750"/>
            </a:xfrm>
            <a:prstGeom prst="rect">
              <a:avLst/>
            </a:prstGeom>
            <a:noFill/>
            <a:ln>
              <a:noFill/>
            </a:ln>
          </p:spPr>
        </p:pic>
        <p:sp>
          <p:nvSpPr>
            <p:cNvPr id="15" name="Google Shape;157;p5">
              <a:extLst>
                <a:ext uri="{FF2B5EF4-FFF2-40B4-BE49-F238E27FC236}">
                  <a16:creationId xmlns:a16="http://schemas.microsoft.com/office/drawing/2014/main" id="{03ADFE14-E41B-5B1C-CE3A-CDE3ECFA4D13}"/>
                </a:ext>
              </a:extLst>
            </p:cNvPr>
            <p:cNvSpPr/>
            <p:nvPr/>
          </p:nvSpPr>
          <p:spPr>
            <a:xfrm rot="5400000">
              <a:off x="7776795" y="508161"/>
              <a:ext cx="1480866" cy="408257"/>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 name="Google Shape;158;p5">
            <a:extLst>
              <a:ext uri="{FF2B5EF4-FFF2-40B4-BE49-F238E27FC236}">
                <a16:creationId xmlns:a16="http://schemas.microsoft.com/office/drawing/2014/main" id="{9006A8A3-EF0A-4CEF-4354-3AB222DB0F72}"/>
              </a:ext>
            </a:extLst>
          </p:cNvPr>
          <p:cNvSpPr txBox="1"/>
          <p:nvPr/>
        </p:nvSpPr>
        <p:spPr>
          <a:xfrm>
            <a:off x="1676400" y="6344693"/>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https://</a:t>
            </a:r>
            <a:r>
              <a:rPr lang="en-GB" sz="1800" dirty="0" err="1">
                <a:solidFill>
                  <a:schemeClr val="dk1"/>
                </a:solidFill>
                <a:latin typeface="Calibri"/>
                <a:ea typeface="Calibri"/>
                <a:cs typeface="Calibri"/>
                <a:sym typeface="Calibri"/>
              </a:rPr>
              <a:t>lvivity.com</a:t>
            </a:r>
            <a:r>
              <a:rPr lang="en-GB" sz="1800" dirty="0">
                <a:solidFill>
                  <a:schemeClr val="dk1"/>
                </a:solidFill>
                <a:latin typeface="Calibri"/>
                <a:ea typeface="Calibri"/>
                <a:cs typeface="Calibri"/>
                <a:sym typeface="Calibri"/>
              </a:rPr>
              <a:t>/how-to-write-good-code</a:t>
            </a:r>
            <a:endParaRPr dirty="0"/>
          </a:p>
        </p:txBody>
      </p:sp>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6" y="535125"/>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5009183" y="2787615"/>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7090196" y="2787615"/>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9079704" y="2765929"/>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grpSp>
        <p:nvGrpSpPr>
          <p:cNvPr id="24" name="Group 23">
            <a:extLst>
              <a:ext uri="{FF2B5EF4-FFF2-40B4-BE49-F238E27FC236}">
                <a16:creationId xmlns:a16="http://schemas.microsoft.com/office/drawing/2014/main" id="{EBB41FF9-DB1D-A11C-1648-A7C7C92F665D}"/>
              </a:ext>
            </a:extLst>
          </p:cNvPr>
          <p:cNvGrpSpPr/>
          <p:nvPr/>
        </p:nvGrpSpPr>
        <p:grpSpPr>
          <a:xfrm>
            <a:off x="3277190" y="1245973"/>
            <a:ext cx="766122" cy="3884853"/>
            <a:chOff x="3450192" y="1245973"/>
            <a:chExt cx="766122" cy="3884853"/>
          </a:xfrm>
        </p:grpSpPr>
        <p:pic>
          <p:nvPicPr>
            <p:cNvPr id="2054" name="Picture 6" descr="Acept Images – Browse 32 Stock Photos, Vectors, and Video | Adobe Stock">
              <a:extLst>
                <a:ext uri="{FF2B5EF4-FFF2-40B4-BE49-F238E27FC236}">
                  <a16:creationId xmlns:a16="http://schemas.microsoft.com/office/drawing/2014/main" id="{E366B98F-B301-F0A2-513D-6D28CE2C2E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52" t="15964" r="2846" b="15603"/>
            <a:stretch/>
          </p:blipFill>
          <p:spPr bwMode="auto">
            <a:xfrm>
              <a:off x="3477884" y="1245973"/>
              <a:ext cx="738430" cy="7387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cept Images – Browse 32 Stock Photos, Vectors, and Video | Adobe Stock">
              <a:extLst>
                <a:ext uri="{FF2B5EF4-FFF2-40B4-BE49-F238E27FC236}">
                  <a16:creationId xmlns:a16="http://schemas.microsoft.com/office/drawing/2014/main" id="{6FC8E1A1-7675-B622-9496-7747E5CFBD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0" t="15964" r="50991" b="15603"/>
            <a:stretch/>
          </p:blipFill>
          <p:spPr bwMode="auto">
            <a:xfrm>
              <a:off x="3450192" y="4392061"/>
              <a:ext cx="739198" cy="738765"/>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 descr="Agile Project Management Guide: A Complete Guide">
            <a:extLst>
              <a:ext uri="{FF2B5EF4-FFF2-40B4-BE49-F238E27FC236}">
                <a16:creationId xmlns:a16="http://schemas.microsoft.com/office/drawing/2014/main" id="{7D111DC5-7C9B-F6BA-7F91-A4D0E62B7F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239" r="14671"/>
          <a:stretch/>
        </p:blipFill>
        <p:spPr bwMode="auto">
          <a:xfrm>
            <a:off x="6674281" y="3429000"/>
            <a:ext cx="3485214" cy="275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1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7081</TotalTime>
  <Words>2537</Words>
  <Application>Microsoft Macintosh PowerPoint</Application>
  <PresentationFormat>Widescreen</PresentationFormat>
  <Paragraphs>285</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Cooper Black</vt:lpstr>
      <vt:lpstr>Google Sans</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14</cp:revision>
  <dcterms:created xsi:type="dcterms:W3CDTF">2023-08-10T00:04:12Z</dcterms:created>
  <dcterms:modified xsi:type="dcterms:W3CDTF">2023-08-28T19:45:56Z</dcterms:modified>
</cp:coreProperties>
</file>